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78" r:id="rId4"/>
    <p:sldId id="279" r:id="rId5"/>
    <p:sldId id="280" r:id="rId6"/>
    <p:sldId id="281"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8D63EFA-427B-4587-9494-B97B1EB6C7B7}" type="datetimeFigureOut">
              <a:rPr lang="en-US" smtClean="0"/>
              <a:t>10/1/2018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B25B353-7076-40E9-930D-849C7C6534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D63EFA-427B-4587-9494-B97B1EB6C7B7}" type="datetimeFigureOut">
              <a:rPr lang="en-US" smtClean="0"/>
              <a:t>10/1/2018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25B353-7076-40E9-930D-849C7C6534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D63EFA-427B-4587-9494-B97B1EB6C7B7}" type="datetimeFigureOut">
              <a:rPr lang="en-US" smtClean="0"/>
              <a:t>10/1/2018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25B353-7076-40E9-930D-849C7C6534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D63EFA-427B-4587-9494-B97B1EB6C7B7}" type="datetimeFigureOut">
              <a:rPr lang="en-US" smtClean="0"/>
              <a:t>10/1/2018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25B353-7076-40E9-930D-849C7C6534A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8D63EFA-427B-4587-9494-B97B1EB6C7B7}" type="datetimeFigureOut">
              <a:rPr lang="en-US" smtClean="0"/>
              <a:t>10/1/2018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B25B353-7076-40E9-930D-849C7C6534A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8D63EFA-427B-4587-9494-B97B1EB6C7B7}" type="datetimeFigureOut">
              <a:rPr lang="en-US" smtClean="0"/>
              <a:t>10/1/2018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25B353-7076-40E9-930D-849C7C6534A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8D63EFA-427B-4587-9494-B97B1EB6C7B7}" type="datetimeFigureOut">
              <a:rPr lang="en-US" smtClean="0"/>
              <a:t>10/1/2018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B25B353-7076-40E9-930D-849C7C6534A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8D63EFA-427B-4587-9494-B97B1EB6C7B7}" type="datetimeFigureOut">
              <a:rPr lang="en-US" smtClean="0"/>
              <a:t>10/1/2018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B25B353-7076-40E9-930D-849C7C6534A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8D63EFA-427B-4587-9494-B97B1EB6C7B7}" type="datetimeFigureOut">
              <a:rPr lang="en-US" smtClean="0"/>
              <a:t>10/1/2018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B25B353-7076-40E9-930D-849C7C6534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8D63EFA-427B-4587-9494-B97B1EB6C7B7}" type="datetimeFigureOut">
              <a:rPr lang="en-US" smtClean="0"/>
              <a:t>10/1/2018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B25B353-7076-40E9-930D-849C7C6534A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8D63EFA-427B-4587-9494-B97B1EB6C7B7}" type="datetimeFigureOut">
              <a:rPr lang="en-US" smtClean="0"/>
              <a:t>10/1/2018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B25B353-7076-40E9-930D-849C7C6534A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8D63EFA-427B-4587-9494-B97B1EB6C7B7}" type="datetimeFigureOut">
              <a:rPr lang="en-US" smtClean="0"/>
              <a:t>10/1/2018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B25B353-7076-40E9-930D-849C7C6534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Strategies for the Appraiser at VAB</a:t>
            </a:r>
            <a:endParaRPr lang="en-US" dirty="0"/>
          </a:p>
        </p:txBody>
      </p:sp>
      <p:sp>
        <p:nvSpPr>
          <p:cNvPr id="3" name="Subtitle 2"/>
          <p:cNvSpPr>
            <a:spLocks noGrp="1"/>
          </p:cNvSpPr>
          <p:nvPr>
            <p:ph type="subTitle" idx="1"/>
          </p:nvPr>
        </p:nvSpPr>
        <p:spPr/>
        <p:txBody>
          <a:bodyPr>
            <a:normAutofit/>
          </a:bodyPr>
          <a:lstStyle/>
          <a:p>
            <a:r>
              <a:rPr lang="en-US" sz="1400" dirty="0" smtClean="0">
                <a:solidFill>
                  <a:schemeClr val="tx1"/>
                </a:solidFill>
              </a:rPr>
              <a:t>Will Shepherd</a:t>
            </a:r>
          </a:p>
          <a:p>
            <a:r>
              <a:rPr lang="en-US" sz="1400" dirty="0" smtClean="0">
                <a:solidFill>
                  <a:schemeClr val="tx1"/>
                </a:solidFill>
              </a:rPr>
              <a:t>General Counsel</a:t>
            </a:r>
          </a:p>
          <a:p>
            <a:r>
              <a:rPr lang="en-US" sz="1400" dirty="0" smtClean="0">
                <a:solidFill>
                  <a:schemeClr val="tx1"/>
                </a:solidFill>
              </a:rPr>
              <a:t>Hillsborough County Property Appraiser</a:t>
            </a:r>
            <a:endParaRPr lang="en-US" sz="1400" dirty="0">
              <a:solidFill>
                <a:schemeClr val="tx1"/>
              </a:solidFill>
            </a:endParaRPr>
          </a:p>
        </p:txBody>
      </p:sp>
    </p:spTree>
    <p:extLst>
      <p:ext uri="{BB962C8B-B14F-4D97-AF65-F5344CB8AC3E}">
        <p14:creationId xmlns:p14="http://schemas.microsoft.com/office/powerpoint/2010/main" val="1320749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54692" y="1481138"/>
            <a:ext cx="6034616" cy="4525962"/>
          </a:xfrm>
        </p:spPr>
      </p:pic>
      <p:sp>
        <p:nvSpPr>
          <p:cNvPr id="3" name="Title 2"/>
          <p:cNvSpPr>
            <a:spLocks noGrp="1"/>
          </p:cNvSpPr>
          <p:nvPr>
            <p:ph type="title"/>
          </p:nvPr>
        </p:nvSpPr>
        <p:spPr/>
        <p:txBody>
          <a:bodyPr/>
          <a:lstStyle/>
          <a:p>
            <a:pPr algn="ctr"/>
            <a:r>
              <a:rPr lang="en-US" dirty="0" smtClean="0"/>
              <a:t>Presentation Skills</a:t>
            </a:r>
            <a:endParaRPr lang="en-US" dirty="0"/>
          </a:p>
        </p:txBody>
      </p:sp>
    </p:spTree>
    <p:extLst>
      <p:ext uri="{BB962C8B-B14F-4D97-AF65-F5344CB8AC3E}">
        <p14:creationId xmlns:p14="http://schemas.microsoft.com/office/powerpoint/2010/main" val="2372311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Address the Special Magistrate, not the other Party</a:t>
            </a:r>
          </a:p>
          <a:p>
            <a:r>
              <a:rPr lang="en-US" dirty="0" smtClean="0"/>
              <a:t>Overview of the Facts (You know the property, the Special Magistrate does not.)</a:t>
            </a:r>
          </a:p>
          <a:p>
            <a:r>
              <a:rPr lang="en-US" dirty="0" smtClean="0"/>
              <a:t>Bullet Points, not paragraphs</a:t>
            </a:r>
          </a:p>
          <a:p>
            <a:r>
              <a:rPr lang="en-US" dirty="0" smtClean="0"/>
              <a:t>Save Rebuttal for… Rebuttal (Don’t anticipate the other side’s argument)</a:t>
            </a:r>
          </a:p>
          <a:p>
            <a:r>
              <a:rPr lang="en-US" dirty="0" smtClean="0"/>
              <a:t>Pictures are worth a thousand words </a:t>
            </a:r>
            <a:endParaRPr lang="en-US" dirty="0"/>
          </a:p>
        </p:txBody>
      </p:sp>
      <p:sp>
        <p:nvSpPr>
          <p:cNvPr id="3" name="Title 2"/>
          <p:cNvSpPr>
            <a:spLocks noGrp="1"/>
          </p:cNvSpPr>
          <p:nvPr>
            <p:ph type="title"/>
          </p:nvPr>
        </p:nvSpPr>
        <p:spPr/>
        <p:txBody>
          <a:bodyPr/>
          <a:lstStyle/>
          <a:p>
            <a:pPr algn="ctr"/>
            <a:r>
              <a:rPr lang="en-US" dirty="0" smtClean="0"/>
              <a:t>Presentation Skills</a:t>
            </a:r>
            <a:endParaRPr lang="en-US" dirty="0"/>
          </a:p>
        </p:txBody>
      </p:sp>
    </p:spTree>
    <p:extLst>
      <p:ext uri="{BB962C8B-B14F-4D97-AF65-F5344CB8AC3E}">
        <p14:creationId xmlns:p14="http://schemas.microsoft.com/office/powerpoint/2010/main" val="3437649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Step back and look at the big picture</a:t>
            </a:r>
          </a:p>
          <a:p>
            <a:r>
              <a:rPr lang="en-US" dirty="0" smtClean="0"/>
              <a:t>Is the value of the improved property really almost land value?!?</a:t>
            </a:r>
          </a:p>
          <a:p>
            <a:r>
              <a:rPr lang="en-US" dirty="0" smtClean="0"/>
              <a:t>How does the income/sale comparison approaches match up with the cost approach (if reasonably new) or a recent sales price of the subject</a:t>
            </a:r>
          </a:p>
          <a:p>
            <a:r>
              <a:rPr lang="en-US" dirty="0" smtClean="0"/>
              <a:t>Is the property really obsolete if the industry is still building properties with the same design and features?</a:t>
            </a:r>
            <a:endParaRPr lang="en-US" dirty="0"/>
          </a:p>
        </p:txBody>
      </p:sp>
      <p:sp>
        <p:nvSpPr>
          <p:cNvPr id="3" name="Title 2"/>
          <p:cNvSpPr>
            <a:spLocks noGrp="1"/>
          </p:cNvSpPr>
          <p:nvPr>
            <p:ph type="title"/>
          </p:nvPr>
        </p:nvSpPr>
        <p:spPr/>
        <p:txBody>
          <a:bodyPr/>
          <a:lstStyle/>
          <a:p>
            <a:pPr algn="ctr"/>
            <a:r>
              <a:rPr lang="en-US" dirty="0" smtClean="0"/>
              <a:t>The 10,000 Ft. View</a:t>
            </a:r>
            <a:endParaRPr lang="en-US" dirty="0"/>
          </a:p>
        </p:txBody>
      </p:sp>
    </p:spTree>
    <p:extLst>
      <p:ext uri="{BB962C8B-B14F-4D97-AF65-F5344CB8AC3E}">
        <p14:creationId xmlns:p14="http://schemas.microsoft.com/office/powerpoint/2010/main" val="3906019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Create a separate analysis</a:t>
            </a:r>
          </a:p>
          <a:p>
            <a:r>
              <a:rPr lang="en-US" dirty="0" smtClean="0"/>
              <a:t>Use additional data</a:t>
            </a:r>
          </a:p>
          <a:p>
            <a:pPr lvl="1"/>
            <a:r>
              <a:rPr lang="en-US" dirty="0" smtClean="0"/>
              <a:t>Sales tax data – DOR</a:t>
            </a:r>
          </a:p>
          <a:p>
            <a:pPr lvl="1"/>
            <a:r>
              <a:rPr lang="en-US" dirty="0" smtClean="0"/>
              <a:t>Articles regarding industry/property</a:t>
            </a:r>
          </a:p>
          <a:p>
            <a:pPr lvl="1"/>
            <a:r>
              <a:rPr lang="en-US" dirty="0" smtClean="0"/>
              <a:t>Texts regarding proper appraisal practices</a:t>
            </a:r>
            <a:endParaRPr lang="en-US" dirty="0"/>
          </a:p>
        </p:txBody>
      </p:sp>
      <p:sp>
        <p:nvSpPr>
          <p:cNvPr id="3" name="Title 2"/>
          <p:cNvSpPr>
            <a:spLocks noGrp="1"/>
          </p:cNvSpPr>
          <p:nvPr>
            <p:ph type="title"/>
          </p:nvPr>
        </p:nvSpPr>
        <p:spPr/>
        <p:txBody>
          <a:bodyPr/>
          <a:lstStyle/>
          <a:p>
            <a:pPr algn="ctr"/>
            <a:r>
              <a:rPr lang="en-US" dirty="0" smtClean="0"/>
              <a:t>Defending In Fee</a:t>
            </a:r>
            <a:endParaRPr lang="en-US" dirty="0"/>
          </a:p>
        </p:txBody>
      </p:sp>
    </p:spTree>
    <p:extLst>
      <p:ext uri="{BB962C8B-B14F-4D97-AF65-F5344CB8AC3E}">
        <p14:creationId xmlns:p14="http://schemas.microsoft.com/office/powerpoint/2010/main" val="6240330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54692" y="1481138"/>
            <a:ext cx="6034616" cy="4525962"/>
          </a:xfrm>
        </p:spPr>
      </p:pic>
      <p:sp>
        <p:nvSpPr>
          <p:cNvPr id="3" name="Title 2"/>
          <p:cNvSpPr>
            <a:spLocks noGrp="1"/>
          </p:cNvSpPr>
          <p:nvPr>
            <p:ph type="title"/>
          </p:nvPr>
        </p:nvSpPr>
        <p:spPr/>
        <p:txBody>
          <a:bodyPr/>
          <a:lstStyle/>
          <a:p>
            <a:pPr algn="ctr"/>
            <a:r>
              <a:rPr lang="en-US" dirty="0" smtClean="0"/>
              <a:t>Cross Examination</a:t>
            </a:r>
            <a:endParaRPr lang="en-US" dirty="0"/>
          </a:p>
        </p:txBody>
      </p:sp>
    </p:spTree>
    <p:extLst>
      <p:ext uri="{BB962C8B-B14F-4D97-AF65-F5344CB8AC3E}">
        <p14:creationId xmlns:p14="http://schemas.microsoft.com/office/powerpoint/2010/main" val="780277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Legal Authority for Cross Examination</a:t>
            </a:r>
          </a:p>
          <a:p>
            <a:r>
              <a:rPr lang="en-US" dirty="0" smtClean="0"/>
              <a:t>Why cross examine?</a:t>
            </a:r>
          </a:p>
          <a:p>
            <a:pPr lvl="1"/>
            <a:r>
              <a:rPr lang="en-US" dirty="0" smtClean="0"/>
              <a:t>Presenting your case is not enough</a:t>
            </a:r>
          </a:p>
          <a:p>
            <a:pPr lvl="1"/>
            <a:r>
              <a:rPr lang="en-US" dirty="0" smtClean="0"/>
              <a:t>Elicit testimony as to what they did and considered</a:t>
            </a:r>
          </a:p>
          <a:p>
            <a:pPr lvl="1"/>
            <a:r>
              <a:rPr lang="en-US" dirty="0" smtClean="0"/>
              <a:t>Elicit testimony as to what they did not do and did not consider</a:t>
            </a:r>
          </a:p>
          <a:p>
            <a:pPr marL="393192" lvl="1" indent="0">
              <a:buNone/>
            </a:pPr>
            <a:r>
              <a:rPr lang="en-US" dirty="0"/>
              <a:t>	</a:t>
            </a:r>
            <a:r>
              <a:rPr lang="en-US" dirty="0" smtClean="0"/>
              <a:t>Knowledge of the local market</a:t>
            </a:r>
          </a:p>
          <a:p>
            <a:pPr marL="393192" lvl="1" indent="0">
              <a:buNone/>
            </a:pPr>
            <a:r>
              <a:rPr lang="en-US" dirty="0"/>
              <a:t>	</a:t>
            </a:r>
            <a:r>
              <a:rPr lang="en-US" dirty="0" smtClean="0"/>
              <a:t>Knowledge of the property</a:t>
            </a:r>
          </a:p>
          <a:p>
            <a:pPr marL="393192" lvl="1" indent="0">
              <a:buNone/>
            </a:pPr>
            <a:r>
              <a:rPr lang="en-US" dirty="0"/>
              <a:t>	</a:t>
            </a:r>
            <a:r>
              <a:rPr lang="en-US" dirty="0" smtClean="0"/>
              <a:t>Verified the comps?</a:t>
            </a:r>
          </a:p>
          <a:p>
            <a:pPr marL="393192" lvl="1" indent="0">
              <a:buNone/>
            </a:pPr>
            <a:r>
              <a:rPr lang="en-US" dirty="0"/>
              <a:t>	</a:t>
            </a:r>
            <a:r>
              <a:rPr lang="en-US" dirty="0" smtClean="0"/>
              <a:t>Appraisal designations?</a:t>
            </a:r>
            <a:endParaRPr lang="en-US" dirty="0"/>
          </a:p>
        </p:txBody>
      </p:sp>
      <p:sp>
        <p:nvSpPr>
          <p:cNvPr id="3" name="Title 2"/>
          <p:cNvSpPr>
            <a:spLocks noGrp="1"/>
          </p:cNvSpPr>
          <p:nvPr>
            <p:ph type="title"/>
          </p:nvPr>
        </p:nvSpPr>
        <p:spPr/>
        <p:txBody>
          <a:bodyPr/>
          <a:lstStyle/>
          <a:p>
            <a:pPr algn="ctr"/>
            <a:r>
              <a:rPr lang="en-US" dirty="0" smtClean="0"/>
              <a:t>Cross Examination</a:t>
            </a:r>
            <a:endParaRPr lang="en-US" dirty="0"/>
          </a:p>
        </p:txBody>
      </p:sp>
    </p:spTree>
    <p:extLst>
      <p:ext uri="{BB962C8B-B14F-4D97-AF65-F5344CB8AC3E}">
        <p14:creationId xmlns:p14="http://schemas.microsoft.com/office/powerpoint/2010/main" val="281182572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Other Tips for Cross Examination</a:t>
            </a:r>
          </a:p>
          <a:p>
            <a:pPr lvl="1"/>
            <a:r>
              <a:rPr lang="en-US" dirty="0" smtClean="0"/>
              <a:t>Be polite</a:t>
            </a:r>
          </a:p>
          <a:p>
            <a:pPr lvl="1"/>
            <a:r>
              <a:rPr lang="en-US" dirty="0" smtClean="0"/>
              <a:t>Review their evidence</a:t>
            </a:r>
          </a:p>
          <a:p>
            <a:pPr lvl="1"/>
            <a:r>
              <a:rPr lang="en-US" dirty="0" smtClean="0"/>
              <a:t>Violations of appraisal theory</a:t>
            </a:r>
          </a:p>
          <a:p>
            <a:pPr lvl="1"/>
            <a:r>
              <a:rPr lang="en-US" dirty="0" smtClean="0"/>
              <a:t>Violations of property tax law</a:t>
            </a:r>
          </a:p>
          <a:p>
            <a:pPr lvl="1"/>
            <a:r>
              <a:rPr lang="en-US" dirty="0" smtClean="0"/>
              <a:t>Write down your questions</a:t>
            </a:r>
          </a:p>
          <a:p>
            <a:pPr lvl="1"/>
            <a:r>
              <a:rPr lang="en-US" dirty="0" smtClean="0"/>
              <a:t>Don’t call them out on an error you have also committed</a:t>
            </a:r>
          </a:p>
        </p:txBody>
      </p:sp>
      <p:sp>
        <p:nvSpPr>
          <p:cNvPr id="3" name="Title 2"/>
          <p:cNvSpPr>
            <a:spLocks noGrp="1"/>
          </p:cNvSpPr>
          <p:nvPr>
            <p:ph type="title"/>
          </p:nvPr>
        </p:nvSpPr>
        <p:spPr/>
        <p:txBody>
          <a:bodyPr/>
          <a:lstStyle/>
          <a:p>
            <a:pPr algn="ctr"/>
            <a:r>
              <a:rPr lang="en-US" dirty="0" smtClean="0"/>
              <a:t>Cross Examination</a:t>
            </a:r>
            <a:endParaRPr lang="en-US" dirty="0"/>
          </a:p>
        </p:txBody>
      </p:sp>
    </p:spTree>
    <p:extLst>
      <p:ext uri="{BB962C8B-B14F-4D97-AF65-F5344CB8AC3E}">
        <p14:creationId xmlns:p14="http://schemas.microsoft.com/office/powerpoint/2010/main" val="14105889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You are not an authority</a:t>
            </a:r>
          </a:p>
          <a:p>
            <a:r>
              <a:rPr lang="en-US" dirty="0" smtClean="0"/>
              <a:t>It always has more weight in black and white</a:t>
            </a:r>
          </a:p>
          <a:p>
            <a:pPr lvl="1"/>
            <a:r>
              <a:rPr lang="en-US" dirty="0" smtClean="0"/>
              <a:t>The Appraisal of Real Estate</a:t>
            </a:r>
          </a:p>
          <a:p>
            <a:pPr lvl="1"/>
            <a:r>
              <a:rPr lang="en-US" dirty="0" smtClean="0"/>
              <a:t>Property Assessment Valuation</a:t>
            </a:r>
          </a:p>
          <a:p>
            <a:pPr lvl="1"/>
            <a:r>
              <a:rPr lang="en-US" dirty="0" smtClean="0"/>
              <a:t>Florida Statutes</a:t>
            </a:r>
          </a:p>
          <a:p>
            <a:pPr lvl="1"/>
            <a:r>
              <a:rPr lang="en-US" dirty="0" smtClean="0"/>
              <a:t>Florida case law</a:t>
            </a:r>
            <a:endParaRPr lang="en-US" dirty="0"/>
          </a:p>
        </p:txBody>
      </p:sp>
      <p:sp>
        <p:nvSpPr>
          <p:cNvPr id="3" name="Title 2"/>
          <p:cNvSpPr>
            <a:spLocks noGrp="1"/>
          </p:cNvSpPr>
          <p:nvPr>
            <p:ph type="title"/>
          </p:nvPr>
        </p:nvSpPr>
        <p:spPr/>
        <p:txBody>
          <a:bodyPr/>
          <a:lstStyle/>
          <a:p>
            <a:pPr algn="ctr"/>
            <a:r>
              <a:rPr lang="en-US" dirty="0" smtClean="0"/>
              <a:t>Using Authoritative Texts</a:t>
            </a:r>
            <a:endParaRPr lang="en-US" dirty="0"/>
          </a:p>
        </p:txBody>
      </p:sp>
    </p:spTree>
    <p:extLst>
      <p:ext uri="{BB962C8B-B14F-4D97-AF65-F5344CB8AC3E}">
        <p14:creationId xmlns:p14="http://schemas.microsoft.com/office/powerpoint/2010/main" val="16149115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endParaRPr lang="en-US" dirty="0"/>
          </a:p>
          <a:p>
            <a:r>
              <a:rPr lang="en-US" dirty="0" smtClean="0"/>
              <a:t>Response to </a:t>
            </a:r>
            <a:r>
              <a:rPr lang="en-US" i="1" dirty="0" smtClean="0"/>
              <a:t>unanticipated facts/argument</a:t>
            </a:r>
            <a:endParaRPr lang="en-US" dirty="0"/>
          </a:p>
        </p:txBody>
      </p:sp>
      <p:sp>
        <p:nvSpPr>
          <p:cNvPr id="3" name="Title 2"/>
          <p:cNvSpPr>
            <a:spLocks noGrp="1"/>
          </p:cNvSpPr>
          <p:nvPr>
            <p:ph type="title"/>
          </p:nvPr>
        </p:nvSpPr>
        <p:spPr/>
        <p:txBody>
          <a:bodyPr>
            <a:normAutofit fontScale="90000"/>
          </a:bodyPr>
          <a:lstStyle/>
          <a:p>
            <a:pPr algn="ctr"/>
            <a:r>
              <a:rPr lang="en-US" dirty="0" smtClean="0"/>
              <a:t>Rebuttal – What It </a:t>
            </a:r>
            <a:r>
              <a:rPr lang="en-US" dirty="0"/>
              <a:t>i</a:t>
            </a:r>
            <a:r>
              <a:rPr lang="en-US" dirty="0" smtClean="0"/>
              <a:t>s/What It Isn’t</a:t>
            </a:r>
            <a:endParaRPr lang="en-US" dirty="0"/>
          </a:p>
        </p:txBody>
      </p:sp>
    </p:spTree>
    <p:extLst>
      <p:ext uri="{BB962C8B-B14F-4D97-AF65-F5344CB8AC3E}">
        <p14:creationId xmlns:p14="http://schemas.microsoft.com/office/powerpoint/2010/main" val="20241662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i="1" dirty="0" smtClean="0"/>
          </a:p>
          <a:p>
            <a:endParaRPr lang="en-US" i="1" dirty="0"/>
          </a:p>
          <a:p>
            <a:endParaRPr lang="en-US" i="1" dirty="0" smtClean="0"/>
          </a:p>
          <a:p>
            <a:r>
              <a:rPr lang="en-US" i="1" dirty="0" smtClean="0"/>
              <a:t>Turner v. Bell Chevrolet/</a:t>
            </a:r>
            <a:r>
              <a:rPr lang="en-US" i="1" dirty="0" err="1" smtClean="0"/>
              <a:t>Bystrom</a:t>
            </a:r>
            <a:r>
              <a:rPr lang="en-US" i="1" dirty="0" smtClean="0"/>
              <a:t> v. Whitman</a:t>
            </a:r>
            <a:endParaRPr lang="en-US" dirty="0" smtClean="0"/>
          </a:p>
          <a:p>
            <a:pPr lvl="1"/>
            <a:r>
              <a:rPr lang="en-US" dirty="0" smtClean="0"/>
              <a:t>Petition can challenge specific portion of assessment (either physical or single aspect of valuation approach), however, ultimate issue is overall value of the property</a:t>
            </a:r>
            <a:endParaRPr lang="en-US" dirty="0"/>
          </a:p>
        </p:txBody>
      </p:sp>
      <p:sp>
        <p:nvSpPr>
          <p:cNvPr id="3" name="Title 2"/>
          <p:cNvSpPr>
            <a:spLocks noGrp="1"/>
          </p:cNvSpPr>
          <p:nvPr>
            <p:ph type="title"/>
          </p:nvPr>
        </p:nvSpPr>
        <p:spPr/>
        <p:txBody>
          <a:bodyPr>
            <a:normAutofit fontScale="90000"/>
          </a:bodyPr>
          <a:lstStyle/>
          <a:p>
            <a:pPr algn="ctr"/>
            <a:r>
              <a:rPr lang="en-US" dirty="0" smtClean="0"/>
              <a:t>Top Five Appraisal and Legal Theories for Use at VAB</a:t>
            </a:r>
            <a:endParaRPr lang="en-US" dirty="0"/>
          </a:p>
        </p:txBody>
      </p:sp>
    </p:spTree>
    <p:extLst>
      <p:ext uri="{BB962C8B-B14F-4D97-AF65-F5344CB8AC3E}">
        <p14:creationId xmlns:p14="http://schemas.microsoft.com/office/powerpoint/2010/main" val="3856623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3200" dirty="0" smtClean="0"/>
              <a:t>“Tax assessment is not an exact science, and the outcomes are rarely popular.  Using small budgets and limited information, local assessors must make difficult judgments based on uncertain valuations – with the knowledge that higher tax bills are </a:t>
            </a:r>
            <a:r>
              <a:rPr lang="en-US" sz="3200" dirty="0" smtClean="0"/>
              <a:t>more likely </a:t>
            </a:r>
            <a:r>
              <a:rPr lang="en-US" sz="3200" dirty="0" smtClean="0"/>
              <a:t>to produce complaints of unfair treatment </a:t>
            </a:r>
            <a:r>
              <a:rPr lang="en-US" sz="3200" dirty="0" smtClean="0"/>
              <a:t>than </a:t>
            </a:r>
            <a:r>
              <a:rPr lang="en-US" sz="3200" dirty="0" smtClean="0"/>
              <a:t>thank you cards.”</a:t>
            </a:r>
            <a:endParaRPr lang="en-US" sz="3200" dirty="0"/>
          </a:p>
        </p:txBody>
      </p:sp>
      <p:sp>
        <p:nvSpPr>
          <p:cNvPr id="2" name="Title 1"/>
          <p:cNvSpPr>
            <a:spLocks noGrp="1"/>
          </p:cNvSpPr>
          <p:nvPr>
            <p:ph type="title"/>
          </p:nvPr>
        </p:nvSpPr>
        <p:spPr/>
        <p:txBody>
          <a:bodyPr>
            <a:normAutofit fontScale="90000"/>
          </a:bodyPr>
          <a:lstStyle/>
          <a:p>
            <a:r>
              <a:rPr lang="en-US" i="1" dirty="0" smtClean="0"/>
              <a:t>Jicarilla Apache Nation v. Rio Arriba County</a:t>
            </a:r>
            <a:endParaRPr lang="en-US" i="1" dirty="0"/>
          </a:p>
        </p:txBody>
      </p:sp>
    </p:spTree>
    <p:extLst>
      <p:ext uri="{BB962C8B-B14F-4D97-AF65-F5344CB8AC3E}">
        <p14:creationId xmlns:p14="http://schemas.microsoft.com/office/powerpoint/2010/main" val="1034687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i="1" dirty="0" smtClean="0"/>
          </a:p>
          <a:p>
            <a:endParaRPr lang="en-US" i="1" dirty="0"/>
          </a:p>
          <a:p>
            <a:r>
              <a:rPr lang="en-US" i="1" dirty="0" smtClean="0"/>
              <a:t>Highest and Best Use</a:t>
            </a:r>
            <a:endParaRPr lang="en-US" dirty="0"/>
          </a:p>
          <a:p>
            <a:pPr lvl="1"/>
            <a:r>
              <a:rPr lang="en-US" i="1" dirty="0" smtClean="0"/>
              <a:t>Physically different properties can have different H&amp;BU</a:t>
            </a:r>
          </a:p>
          <a:p>
            <a:pPr lvl="1"/>
            <a:r>
              <a:rPr lang="en-US" i="1" dirty="0" smtClean="0"/>
              <a:t>H&amp;BU is all about demand</a:t>
            </a:r>
          </a:p>
          <a:p>
            <a:pPr lvl="1"/>
            <a:r>
              <a:rPr lang="en-US" i="1" dirty="0" smtClean="0"/>
              <a:t>Maximally productive – the ignored test</a:t>
            </a:r>
          </a:p>
        </p:txBody>
      </p:sp>
      <p:sp>
        <p:nvSpPr>
          <p:cNvPr id="3" name="Title 2"/>
          <p:cNvSpPr>
            <a:spLocks noGrp="1"/>
          </p:cNvSpPr>
          <p:nvPr>
            <p:ph type="title"/>
          </p:nvPr>
        </p:nvSpPr>
        <p:spPr/>
        <p:txBody>
          <a:bodyPr>
            <a:normAutofit fontScale="90000"/>
          </a:bodyPr>
          <a:lstStyle/>
          <a:p>
            <a:pPr algn="ctr"/>
            <a:r>
              <a:rPr lang="en-US" dirty="0" smtClean="0"/>
              <a:t>Top Five Appraisal and Legal Theories for Use at VAB</a:t>
            </a:r>
            <a:endParaRPr lang="en-US" dirty="0"/>
          </a:p>
        </p:txBody>
      </p:sp>
    </p:spTree>
    <p:extLst>
      <p:ext uri="{BB962C8B-B14F-4D97-AF65-F5344CB8AC3E}">
        <p14:creationId xmlns:p14="http://schemas.microsoft.com/office/powerpoint/2010/main" val="35879892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i="1" dirty="0" smtClean="0"/>
          </a:p>
          <a:p>
            <a:r>
              <a:rPr lang="en-US" i="1" dirty="0" smtClean="0"/>
              <a:t>The Hypothetical Buyer (in the hypothetical sale)</a:t>
            </a:r>
          </a:p>
          <a:p>
            <a:pPr lvl="1"/>
            <a:r>
              <a:rPr lang="en-US" dirty="0" smtClean="0"/>
              <a:t>You do not have to identify a buyer</a:t>
            </a:r>
          </a:p>
          <a:p>
            <a:pPr lvl="1"/>
            <a:r>
              <a:rPr lang="en-US" dirty="0" smtClean="0"/>
              <a:t>Is there a demand for the services provided by the property?</a:t>
            </a:r>
            <a:endParaRPr lang="en-US" dirty="0"/>
          </a:p>
        </p:txBody>
      </p:sp>
      <p:sp>
        <p:nvSpPr>
          <p:cNvPr id="3" name="Title 2"/>
          <p:cNvSpPr>
            <a:spLocks noGrp="1"/>
          </p:cNvSpPr>
          <p:nvPr>
            <p:ph type="title"/>
          </p:nvPr>
        </p:nvSpPr>
        <p:spPr/>
        <p:txBody>
          <a:bodyPr>
            <a:normAutofit fontScale="90000"/>
          </a:bodyPr>
          <a:lstStyle/>
          <a:p>
            <a:pPr algn="ctr"/>
            <a:r>
              <a:rPr lang="en-US" dirty="0" smtClean="0"/>
              <a:t>Top Five Appraisal and Legal Theories for Use at VAB</a:t>
            </a:r>
            <a:endParaRPr lang="en-US" dirty="0"/>
          </a:p>
        </p:txBody>
      </p:sp>
    </p:spTree>
    <p:extLst>
      <p:ext uri="{BB962C8B-B14F-4D97-AF65-F5344CB8AC3E}">
        <p14:creationId xmlns:p14="http://schemas.microsoft.com/office/powerpoint/2010/main" val="36989423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err="1" smtClean="0"/>
              <a:t>Eurofresh</a:t>
            </a:r>
            <a:r>
              <a:rPr lang="en-US" i="1" dirty="0" smtClean="0"/>
              <a:t>, Inc. v. Graham </a:t>
            </a:r>
            <a:r>
              <a:rPr lang="en-US" i="1" dirty="0" err="1" smtClean="0"/>
              <a:t>Cnty</a:t>
            </a:r>
            <a:r>
              <a:rPr lang="en-US" i="1" dirty="0" smtClean="0"/>
              <a:t>.</a:t>
            </a:r>
          </a:p>
          <a:p>
            <a:pPr lvl="1"/>
            <a:r>
              <a:rPr lang="en-US" dirty="0" smtClean="0"/>
              <a:t>Obsolescence in the </a:t>
            </a:r>
            <a:r>
              <a:rPr lang="en-US" dirty="0" err="1" smtClean="0"/>
              <a:t>comparables</a:t>
            </a:r>
            <a:r>
              <a:rPr lang="en-US" dirty="0" smtClean="0"/>
              <a:t> does not equate to obsolescence in the subject.</a:t>
            </a:r>
          </a:p>
          <a:p>
            <a:pPr lvl="1"/>
            <a:endParaRPr lang="en-US" dirty="0"/>
          </a:p>
          <a:p>
            <a:pPr lvl="1"/>
            <a:r>
              <a:rPr lang="en-US" dirty="0" smtClean="0"/>
              <a:t>Subject – 168 acre hydroponic greenhouse</a:t>
            </a:r>
          </a:p>
          <a:p>
            <a:pPr lvl="1"/>
            <a:r>
              <a:rPr lang="en-US" dirty="0" smtClean="0"/>
              <a:t>40% external obsolescence alleged by owner</a:t>
            </a:r>
          </a:p>
          <a:p>
            <a:pPr lvl="1"/>
            <a:r>
              <a:rPr lang="en-US" dirty="0" smtClean="0"/>
              <a:t>Based on study of 3 other greenhouses (2 not in operation, all 3 sold by lender out of foreclosure or bankruptcy)</a:t>
            </a:r>
          </a:p>
        </p:txBody>
      </p:sp>
      <p:sp>
        <p:nvSpPr>
          <p:cNvPr id="3" name="Title 2"/>
          <p:cNvSpPr>
            <a:spLocks noGrp="1"/>
          </p:cNvSpPr>
          <p:nvPr>
            <p:ph type="title"/>
          </p:nvPr>
        </p:nvSpPr>
        <p:spPr/>
        <p:txBody>
          <a:bodyPr>
            <a:normAutofit fontScale="90000"/>
          </a:bodyPr>
          <a:lstStyle/>
          <a:p>
            <a:pPr algn="ctr"/>
            <a:r>
              <a:rPr lang="en-US" dirty="0" smtClean="0"/>
              <a:t>Top Five Appraisal and Legal Theories for Use at VAB</a:t>
            </a:r>
            <a:endParaRPr lang="en-US" dirty="0"/>
          </a:p>
        </p:txBody>
      </p:sp>
    </p:spTree>
    <p:extLst>
      <p:ext uri="{BB962C8B-B14F-4D97-AF65-F5344CB8AC3E}">
        <p14:creationId xmlns:p14="http://schemas.microsoft.com/office/powerpoint/2010/main" val="1035130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i="1" dirty="0" err="1" smtClean="0"/>
              <a:t>Eurofresh</a:t>
            </a:r>
            <a:r>
              <a:rPr lang="en-US" i="1" dirty="0" smtClean="0"/>
              <a:t>, Inc. v. Graham </a:t>
            </a:r>
            <a:r>
              <a:rPr lang="en-US" i="1" dirty="0" err="1" smtClean="0"/>
              <a:t>Cnty</a:t>
            </a:r>
            <a:r>
              <a:rPr lang="en-US" i="1" dirty="0" smtClean="0"/>
              <a:t>.</a:t>
            </a:r>
          </a:p>
          <a:p>
            <a:endParaRPr lang="en-US" i="1" dirty="0"/>
          </a:p>
          <a:p>
            <a:r>
              <a:rPr lang="en-US" dirty="0" smtClean="0"/>
              <a:t>“It is not sufficient… to simply assert that a property’s value should be reduced because of external obsolescence observed elsewhere.  </a:t>
            </a:r>
            <a:r>
              <a:rPr lang="en-US" dirty="0" err="1" smtClean="0"/>
              <a:t>Particulary</a:t>
            </a:r>
            <a:r>
              <a:rPr lang="en-US" dirty="0" smtClean="0"/>
              <a:t>, when, as here, a taxpayer calculates obsolescence based on other ‘comparable’ properties, the taxpayer must prove that the subject property actually is affected by the obsolescence seen in the other properties.”</a:t>
            </a:r>
          </a:p>
        </p:txBody>
      </p:sp>
      <p:sp>
        <p:nvSpPr>
          <p:cNvPr id="3" name="Title 2"/>
          <p:cNvSpPr>
            <a:spLocks noGrp="1"/>
          </p:cNvSpPr>
          <p:nvPr>
            <p:ph type="title"/>
          </p:nvPr>
        </p:nvSpPr>
        <p:spPr/>
        <p:txBody>
          <a:bodyPr>
            <a:normAutofit fontScale="90000"/>
          </a:bodyPr>
          <a:lstStyle/>
          <a:p>
            <a:pPr algn="ctr"/>
            <a:r>
              <a:rPr lang="en-US" dirty="0" smtClean="0"/>
              <a:t>Top Five Appraisal and Legal Theories for Use at VAB</a:t>
            </a:r>
            <a:endParaRPr lang="en-US" dirty="0"/>
          </a:p>
        </p:txBody>
      </p:sp>
    </p:spTree>
    <p:extLst>
      <p:ext uri="{BB962C8B-B14F-4D97-AF65-F5344CB8AC3E}">
        <p14:creationId xmlns:p14="http://schemas.microsoft.com/office/powerpoint/2010/main" val="42319453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r>
              <a:rPr lang="en-US" dirty="0" smtClean="0"/>
              <a:t>DOR is wrong – don’t give up the fight.</a:t>
            </a:r>
            <a:endParaRPr lang="en-US" dirty="0"/>
          </a:p>
        </p:txBody>
      </p:sp>
      <p:sp>
        <p:nvSpPr>
          <p:cNvPr id="3" name="Title 2"/>
          <p:cNvSpPr>
            <a:spLocks noGrp="1"/>
          </p:cNvSpPr>
          <p:nvPr>
            <p:ph type="title"/>
          </p:nvPr>
        </p:nvSpPr>
        <p:spPr/>
        <p:txBody>
          <a:bodyPr>
            <a:normAutofit fontScale="90000"/>
          </a:bodyPr>
          <a:lstStyle/>
          <a:p>
            <a:pPr algn="ctr"/>
            <a:r>
              <a:rPr lang="en-US" dirty="0" smtClean="0"/>
              <a:t>Costs of Sale/1</a:t>
            </a:r>
            <a:r>
              <a:rPr lang="en-US" baseline="30000" dirty="0" smtClean="0"/>
              <a:t>st</a:t>
            </a:r>
            <a:r>
              <a:rPr lang="en-US" dirty="0" smtClean="0"/>
              <a:t> and 8</a:t>
            </a:r>
            <a:r>
              <a:rPr lang="en-US" baseline="30000" dirty="0" smtClean="0"/>
              <a:t>th</a:t>
            </a:r>
            <a:r>
              <a:rPr lang="en-US" dirty="0" smtClean="0"/>
              <a:t> Criteria</a:t>
            </a:r>
            <a:endParaRPr lang="en-US" dirty="0"/>
          </a:p>
        </p:txBody>
      </p:sp>
    </p:spTree>
    <p:extLst>
      <p:ext uri="{BB962C8B-B14F-4D97-AF65-F5344CB8AC3E}">
        <p14:creationId xmlns:p14="http://schemas.microsoft.com/office/powerpoint/2010/main" val="1083149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b="1" dirty="0" smtClean="0"/>
              <a:t>A. Tales of Desperation</a:t>
            </a:r>
          </a:p>
          <a:p>
            <a:pPr marL="393192" lvl="1" indent="0">
              <a:buNone/>
            </a:pPr>
            <a:r>
              <a:rPr lang="en-US" sz="2800" b="1" dirty="0" smtClean="0"/>
              <a:t>	1.  Trains, Neighbors and Nudists</a:t>
            </a:r>
          </a:p>
          <a:p>
            <a:pPr marL="393192" lvl="1" indent="0">
              <a:buNone/>
            </a:pPr>
            <a:r>
              <a:rPr lang="en-US" sz="2800" b="1" dirty="0" smtClean="0"/>
              <a:t>	2.  Down by the River</a:t>
            </a:r>
          </a:p>
          <a:p>
            <a:pPr marL="393192" lvl="1" indent="0">
              <a:buNone/>
            </a:pPr>
            <a:r>
              <a:rPr lang="en-US" sz="2800" b="1" dirty="0" smtClean="0"/>
              <a:t>B.	Under the Table</a:t>
            </a:r>
          </a:p>
          <a:p>
            <a:pPr marL="393192" lvl="1" indent="0">
              <a:buNone/>
            </a:pPr>
            <a:r>
              <a:rPr lang="en-US" sz="2800" b="1" dirty="0"/>
              <a:t>	</a:t>
            </a:r>
            <a:r>
              <a:rPr lang="en-US" sz="2800" b="1" dirty="0" smtClean="0"/>
              <a:t>1.  Herbert Dorf – Toeless Bigamist</a:t>
            </a:r>
          </a:p>
          <a:p>
            <a:pPr marL="393192" lvl="1" indent="0">
              <a:buNone/>
            </a:pPr>
            <a:r>
              <a:rPr lang="en-US" sz="2800" b="1" dirty="0"/>
              <a:t>	</a:t>
            </a:r>
            <a:r>
              <a:rPr lang="en-US" sz="2800" b="1" dirty="0" smtClean="0"/>
              <a:t>2.  Goon Squad/A Kick to the Shins</a:t>
            </a:r>
          </a:p>
          <a:p>
            <a:pPr marL="393192" lvl="1" indent="0">
              <a:buNone/>
            </a:pPr>
            <a:r>
              <a:rPr lang="en-US" sz="2800" b="1" dirty="0" smtClean="0"/>
              <a:t>C.	Weed-</a:t>
            </a:r>
            <a:r>
              <a:rPr lang="en-US" sz="2800" b="1" dirty="0" err="1" smtClean="0"/>
              <a:t>phrodisiac</a:t>
            </a:r>
            <a:endParaRPr lang="en-US" sz="2800" b="1" dirty="0" smtClean="0"/>
          </a:p>
          <a:p>
            <a:pPr marL="393192" lvl="1" indent="0">
              <a:buNone/>
            </a:pPr>
            <a:r>
              <a:rPr lang="en-US" sz="2800" b="1" dirty="0" smtClean="0"/>
              <a:t>D.	An Eye for an Eye</a:t>
            </a:r>
          </a:p>
          <a:p>
            <a:pPr marL="393192" lvl="1" indent="0">
              <a:buNone/>
            </a:pPr>
            <a:r>
              <a:rPr lang="en-US" sz="2800" b="1" dirty="0" smtClean="0"/>
              <a:t>	1.   Putting the Evidence on the Table</a:t>
            </a:r>
          </a:p>
          <a:p>
            <a:pPr marL="393192" lvl="1" indent="0">
              <a:buNone/>
            </a:pPr>
            <a:r>
              <a:rPr lang="en-US" sz="2800" b="1" dirty="0"/>
              <a:t>E</a:t>
            </a:r>
            <a:r>
              <a:rPr lang="en-US" sz="2800" b="1" dirty="0" smtClean="0"/>
              <a:t>.	The Sleepy Magistrate</a:t>
            </a:r>
            <a:endParaRPr lang="en-US" sz="2800" b="1" dirty="0"/>
          </a:p>
        </p:txBody>
      </p:sp>
      <p:sp>
        <p:nvSpPr>
          <p:cNvPr id="3" name="Title 2"/>
          <p:cNvSpPr>
            <a:spLocks noGrp="1"/>
          </p:cNvSpPr>
          <p:nvPr>
            <p:ph type="title"/>
          </p:nvPr>
        </p:nvSpPr>
        <p:spPr/>
        <p:txBody>
          <a:bodyPr/>
          <a:lstStyle/>
          <a:p>
            <a:pPr algn="ctr"/>
            <a:r>
              <a:rPr lang="en-US" dirty="0" smtClean="0"/>
              <a:t>Tales from the VAB</a:t>
            </a:r>
            <a:endParaRPr lang="en-US" dirty="0"/>
          </a:p>
        </p:txBody>
      </p:sp>
    </p:spTree>
    <p:extLst>
      <p:ext uri="{BB962C8B-B14F-4D97-AF65-F5344CB8AC3E}">
        <p14:creationId xmlns:p14="http://schemas.microsoft.com/office/powerpoint/2010/main" val="38040740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874764" y="1481138"/>
            <a:ext cx="3394471" cy="4525962"/>
          </a:xfrm>
        </p:spPr>
      </p:pic>
      <p:sp>
        <p:nvSpPr>
          <p:cNvPr id="3" name="Title 2"/>
          <p:cNvSpPr>
            <a:spLocks noGrp="1"/>
          </p:cNvSpPr>
          <p:nvPr>
            <p:ph type="title"/>
          </p:nvPr>
        </p:nvSpPr>
        <p:spPr/>
        <p:txBody>
          <a:bodyPr/>
          <a:lstStyle/>
          <a:p>
            <a:pPr algn="ctr"/>
            <a:r>
              <a:rPr lang="en-US" dirty="0" smtClean="0"/>
              <a:t>The End</a:t>
            </a:r>
            <a:endParaRPr lang="en-US" dirty="0"/>
          </a:p>
        </p:txBody>
      </p:sp>
    </p:spTree>
    <p:extLst>
      <p:ext uri="{BB962C8B-B14F-4D97-AF65-F5344CB8AC3E}">
        <p14:creationId xmlns:p14="http://schemas.microsoft.com/office/powerpoint/2010/main" val="978897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800" b="1" dirty="0" smtClean="0"/>
              <a:t>12D-9.020 </a:t>
            </a:r>
            <a:r>
              <a:rPr lang="en-US" sz="2800" b="1" dirty="0"/>
              <a:t>Exchange of Evidence</a:t>
            </a:r>
            <a:r>
              <a:rPr lang="en-US" sz="2800" b="1" dirty="0" smtClean="0"/>
              <a:t>.</a:t>
            </a:r>
          </a:p>
          <a:p>
            <a:pPr marL="109728" indent="0">
              <a:buNone/>
            </a:pPr>
            <a:endParaRPr lang="en-US" sz="4000" dirty="0"/>
          </a:p>
          <a:p>
            <a:r>
              <a:rPr lang="en-US" sz="2800" dirty="0"/>
              <a:t>(1)(a)1. At least </a:t>
            </a:r>
            <a:r>
              <a:rPr lang="en-US" sz="2800" dirty="0">
                <a:solidFill>
                  <a:srgbClr val="FF0000"/>
                </a:solidFill>
              </a:rPr>
              <a:t>15 days before a petition hearing</a:t>
            </a:r>
            <a:r>
              <a:rPr lang="en-US" sz="2800" dirty="0"/>
              <a:t>, the </a:t>
            </a:r>
            <a:r>
              <a:rPr lang="en-US" sz="2800" dirty="0">
                <a:solidFill>
                  <a:srgbClr val="FF0000"/>
                </a:solidFill>
              </a:rPr>
              <a:t>petitioner shall provide </a:t>
            </a:r>
            <a:r>
              <a:rPr lang="en-US" sz="2800" dirty="0"/>
              <a:t>to the property appraiser </a:t>
            </a:r>
            <a:r>
              <a:rPr lang="en-US" sz="2800" dirty="0">
                <a:solidFill>
                  <a:srgbClr val="FF0000"/>
                </a:solidFill>
              </a:rPr>
              <a:t>a list of evidence </a:t>
            </a:r>
            <a:r>
              <a:rPr lang="en-US" sz="2800" dirty="0"/>
              <a:t>to be presented at the hearing, </a:t>
            </a:r>
            <a:r>
              <a:rPr lang="en-US" sz="2800" dirty="0">
                <a:solidFill>
                  <a:srgbClr val="FF0000"/>
                </a:solidFill>
              </a:rPr>
              <a:t>a summary of evidence</a:t>
            </a:r>
            <a:r>
              <a:rPr lang="en-US" sz="2800" dirty="0"/>
              <a:t> to be presented by witnesses, and </a:t>
            </a:r>
            <a:r>
              <a:rPr lang="en-US" sz="2800" dirty="0">
                <a:solidFill>
                  <a:srgbClr val="FF0000"/>
                </a:solidFill>
              </a:rPr>
              <a:t>copies of all documentation to be presented at the hearing</a:t>
            </a:r>
            <a:r>
              <a:rPr lang="en-US" sz="2800" dirty="0" smtClean="0"/>
              <a:t>.</a:t>
            </a:r>
          </a:p>
          <a:p>
            <a:endParaRPr lang="en-US" sz="4000" dirty="0"/>
          </a:p>
          <a:p>
            <a:r>
              <a:rPr lang="en-US" sz="2800" dirty="0"/>
              <a:t>2. To calculate the fifteen (15) days, the petitioner shall use </a:t>
            </a:r>
            <a:r>
              <a:rPr lang="en-US" sz="2800" dirty="0">
                <a:solidFill>
                  <a:srgbClr val="FF0000"/>
                </a:solidFill>
              </a:rPr>
              <a:t>calendar days and shall not include the day of the hearing in the calculation</a:t>
            </a:r>
            <a:r>
              <a:rPr lang="en-US" sz="2800" dirty="0"/>
              <a:t>, and shall </a:t>
            </a:r>
            <a:r>
              <a:rPr lang="en-US" sz="2800" dirty="0">
                <a:solidFill>
                  <a:srgbClr val="FF0000"/>
                </a:solidFill>
              </a:rPr>
              <a:t>count backwards from the day of the hearing</a:t>
            </a:r>
            <a:r>
              <a:rPr lang="en-US" sz="2800" dirty="0"/>
              <a:t>. </a:t>
            </a:r>
            <a:r>
              <a:rPr lang="en-US" sz="2800" dirty="0">
                <a:solidFill>
                  <a:srgbClr val="FF0000"/>
                </a:solidFill>
              </a:rPr>
              <a:t>The last day of the period shall be included unless it is a Saturday, Sunday, or legal holiday, in which event the period shall run until the end of the next previous day that is neither a Saturday, Sunday, or legal holiday</a:t>
            </a:r>
            <a:r>
              <a:rPr lang="en-US" sz="2800" dirty="0"/>
              <a:t>.</a:t>
            </a:r>
            <a:endParaRPr lang="en-US" sz="4000" dirty="0"/>
          </a:p>
          <a:p>
            <a:pPr lvl="1"/>
            <a:endParaRPr lang="en-US" dirty="0" smtClean="0"/>
          </a:p>
        </p:txBody>
      </p:sp>
      <p:sp>
        <p:nvSpPr>
          <p:cNvPr id="3" name="Title 2"/>
          <p:cNvSpPr>
            <a:spLocks noGrp="1"/>
          </p:cNvSpPr>
          <p:nvPr>
            <p:ph type="title"/>
          </p:nvPr>
        </p:nvSpPr>
        <p:spPr/>
        <p:txBody>
          <a:bodyPr/>
          <a:lstStyle/>
          <a:p>
            <a:pPr algn="ctr"/>
            <a:r>
              <a:rPr lang="en-US" dirty="0" smtClean="0"/>
              <a:t>The Rules</a:t>
            </a:r>
            <a:endParaRPr lang="en-US" dirty="0"/>
          </a:p>
        </p:txBody>
      </p:sp>
    </p:spTree>
    <p:extLst>
      <p:ext uri="{BB962C8B-B14F-4D97-AF65-F5344CB8AC3E}">
        <p14:creationId xmlns:p14="http://schemas.microsoft.com/office/powerpoint/2010/main" val="2839578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r>
              <a:rPr lang="en-US" sz="4500" dirty="0"/>
              <a:t>(2)(a) </a:t>
            </a:r>
            <a:r>
              <a:rPr lang="en-US" sz="4500" dirty="0">
                <a:solidFill>
                  <a:srgbClr val="FF0000"/>
                </a:solidFill>
              </a:rPr>
              <a:t>If the property appraiser receives the petitioner’s documentation</a:t>
            </a:r>
            <a:r>
              <a:rPr lang="en-US" sz="4500" dirty="0"/>
              <a:t> as described in paragraph (1)(a), and if requested in writing by the petitioner, the property appraiser shall, no later than </a:t>
            </a:r>
            <a:r>
              <a:rPr lang="en-US" sz="4500" dirty="0">
                <a:solidFill>
                  <a:srgbClr val="FF0000"/>
                </a:solidFill>
              </a:rPr>
              <a:t>seven (7) days before the hearing</a:t>
            </a:r>
            <a:r>
              <a:rPr lang="en-US" sz="4500" dirty="0"/>
              <a:t>, </a:t>
            </a:r>
            <a:r>
              <a:rPr lang="en-US" sz="4500" dirty="0">
                <a:solidFill>
                  <a:srgbClr val="FF0000"/>
                </a:solidFill>
              </a:rPr>
              <a:t>provide to the petitioner a list of evidence </a:t>
            </a:r>
            <a:r>
              <a:rPr lang="en-US" sz="4500" dirty="0"/>
              <a:t>to be presented at the hearing, a </a:t>
            </a:r>
            <a:r>
              <a:rPr lang="en-US" sz="4500" dirty="0">
                <a:solidFill>
                  <a:srgbClr val="FF0000"/>
                </a:solidFill>
              </a:rPr>
              <a:t>summary of evidence</a:t>
            </a:r>
            <a:r>
              <a:rPr lang="en-US" sz="4500" dirty="0"/>
              <a:t> to be presented by witnesses, and </a:t>
            </a:r>
            <a:r>
              <a:rPr lang="en-US" sz="4500" dirty="0">
                <a:solidFill>
                  <a:srgbClr val="FF0000"/>
                </a:solidFill>
              </a:rPr>
              <a:t>copies of all documentation to be presented</a:t>
            </a:r>
            <a:r>
              <a:rPr lang="en-US" sz="4500" dirty="0"/>
              <a:t> by the property appraiser at the hearing. The evidence list </a:t>
            </a:r>
            <a:r>
              <a:rPr lang="en-US" sz="4500" dirty="0">
                <a:solidFill>
                  <a:srgbClr val="FF0000"/>
                </a:solidFill>
              </a:rPr>
              <a:t>must contain the current property record card</a:t>
            </a:r>
            <a:r>
              <a:rPr lang="en-US" sz="4500" dirty="0"/>
              <a:t>. There is no specific form or format required for the petitioner’s written request</a:t>
            </a:r>
            <a:r>
              <a:rPr lang="en-US" sz="4500" dirty="0" smtClean="0"/>
              <a:t>.</a:t>
            </a:r>
          </a:p>
          <a:p>
            <a:pPr marL="109728" indent="0">
              <a:buNone/>
            </a:pPr>
            <a:endParaRPr lang="en-US" sz="4500" dirty="0"/>
          </a:p>
          <a:p>
            <a:r>
              <a:rPr lang="en-US" sz="4500" dirty="0"/>
              <a:t>(b) To calculate the seven (7) days, the property appraiser shall use calendar days and shall not include the day of the hearing in the calculation, and shall count backwards from the day of the hearing. The last day of the period so computed shall be included unless it is a Saturday, Sunday, or legal holiday, in which event the period shall run until the end of the next previous day which is neither a Saturday, Sunday, or legal holiday.</a:t>
            </a:r>
          </a:p>
          <a:p>
            <a:endParaRPr lang="en-US" sz="4000" dirty="0"/>
          </a:p>
          <a:p>
            <a:pPr lvl="1"/>
            <a:endParaRPr lang="en-US" dirty="0" smtClean="0"/>
          </a:p>
        </p:txBody>
      </p:sp>
      <p:sp>
        <p:nvSpPr>
          <p:cNvPr id="3" name="Title 2"/>
          <p:cNvSpPr>
            <a:spLocks noGrp="1"/>
          </p:cNvSpPr>
          <p:nvPr>
            <p:ph type="title"/>
          </p:nvPr>
        </p:nvSpPr>
        <p:spPr/>
        <p:txBody>
          <a:bodyPr/>
          <a:lstStyle/>
          <a:p>
            <a:pPr algn="ctr"/>
            <a:r>
              <a:rPr lang="en-US" dirty="0" smtClean="0"/>
              <a:t>The Rules</a:t>
            </a:r>
            <a:endParaRPr lang="en-US" dirty="0"/>
          </a:p>
        </p:txBody>
      </p:sp>
    </p:spTree>
    <p:extLst>
      <p:ext uri="{BB962C8B-B14F-4D97-AF65-F5344CB8AC3E}">
        <p14:creationId xmlns:p14="http://schemas.microsoft.com/office/powerpoint/2010/main" val="1803013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r>
              <a:rPr lang="en-US" sz="4500" dirty="0"/>
              <a:t>(b) </a:t>
            </a:r>
            <a:r>
              <a:rPr lang="en-US" sz="4500" dirty="0">
                <a:solidFill>
                  <a:srgbClr val="FF0000"/>
                </a:solidFill>
              </a:rPr>
              <a:t>A petitioner’s noncompliance with paragraph (1)(a), does not affect the petitioner’s right to receive a copy of the current property record card</a:t>
            </a:r>
            <a:r>
              <a:rPr lang="en-US" sz="4500" dirty="0"/>
              <a:t> from the property appraiser as described in Section 194.032(2)(a), F.S</a:t>
            </a:r>
            <a:r>
              <a:rPr lang="en-US" sz="4500" dirty="0" smtClean="0"/>
              <a:t>.</a:t>
            </a:r>
          </a:p>
          <a:p>
            <a:endParaRPr lang="en-US" sz="4500" dirty="0"/>
          </a:p>
          <a:p>
            <a:r>
              <a:rPr lang="en-US" sz="4500" dirty="0"/>
              <a:t>(c) </a:t>
            </a:r>
            <a:r>
              <a:rPr lang="en-US" sz="4500" dirty="0">
                <a:solidFill>
                  <a:srgbClr val="FF0000"/>
                </a:solidFill>
              </a:rPr>
              <a:t>A petitioner’s noncompliance with paragraph (1)(a), does not authorize a value adjustment board or special magistrate to exclude the petitioner’s evidence</a:t>
            </a:r>
            <a:r>
              <a:rPr lang="en-US" sz="4500" dirty="0"/>
              <a:t>.</a:t>
            </a:r>
            <a:r>
              <a:rPr lang="en-US" sz="4500" i="1" dirty="0"/>
              <a:t> </a:t>
            </a:r>
            <a:r>
              <a:rPr lang="en-US" sz="4500" dirty="0"/>
              <a:t>However, under Section 194.034(1)(h), F.S., </a:t>
            </a:r>
            <a:r>
              <a:rPr lang="en-US" sz="4500" dirty="0">
                <a:solidFill>
                  <a:srgbClr val="FF0000"/>
                </a:solidFill>
              </a:rPr>
              <a:t>if the property appraiser asks in writing for specific evidence </a:t>
            </a:r>
            <a:r>
              <a:rPr lang="en-US" sz="4500" dirty="0"/>
              <a:t>before the hearing in connection with a filed petition, </a:t>
            </a:r>
            <a:r>
              <a:rPr lang="en-US" sz="4500" dirty="0">
                <a:solidFill>
                  <a:srgbClr val="FF0000"/>
                </a:solidFill>
              </a:rPr>
              <a:t>and the petitioner has this evidence and knowingly refuses to provide it to the property appraiser a reasonable time before the hearing, the evidence cannot be presented by the petitioner </a:t>
            </a:r>
            <a:r>
              <a:rPr lang="en-US" sz="4500" dirty="0"/>
              <a:t>or accepted for consideration by the board or special magistrate. </a:t>
            </a:r>
            <a:r>
              <a:rPr lang="en-US" sz="4500" dirty="0">
                <a:solidFill>
                  <a:srgbClr val="FF0000"/>
                </a:solidFill>
              </a:rPr>
              <a:t>Reasonableness shall be determined by whether the material can be reviewed, investigated, and responded to or rebutted in the time frame remaining before the hearing.</a:t>
            </a:r>
            <a:r>
              <a:rPr lang="en-US" sz="4500" dirty="0"/>
              <a:t> These requirements are more specifically described in subsection (8), of this rule, and in paragraphs 12D-9.025(4)(a) and (f), F.A.C.</a:t>
            </a:r>
          </a:p>
          <a:p>
            <a:endParaRPr lang="en-US" sz="4000" dirty="0"/>
          </a:p>
          <a:p>
            <a:pPr lvl="1"/>
            <a:endParaRPr lang="en-US" dirty="0" smtClean="0"/>
          </a:p>
        </p:txBody>
      </p:sp>
      <p:sp>
        <p:nvSpPr>
          <p:cNvPr id="3" name="Title 2"/>
          <p:cNvSpPr>
            <a:spLocks noGrp="1"/>
          </p:cNvSpPr>
          <p:nvPr>
            <p:ph type="title"/>
          </p:nvPr>
        </p:nvSpPr>
        <p:spPr/>
        <p:txBody>
          <a:bodyPr/>
          <a:lstStyle/>
          <a:p>
            <a:pPr algn="ctr"/>
            <a:r>
              <a:rPr lang="en-US" dirty="0" smtClean="0"/>
              <a:t>The Rules</a:t>
            </a:r>
            <a:endParaRPr lang="en-US" dirty="0"/>
          </a:p>
        </p:txBody>
      </p:sp>
    </p:spTree>
    <p:extLst>
      <p:ext uri="{BB962C8B-B14F-4D97-AF65-F5344CB8AC3E}">
        <p14:creationId xmlns:p14="http://schemas.microsoft.com/office/powerpoint/2010/main" val="3060883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endParaRPr lang="en-US" dirty="0" smtClean="0"/>
          </a:p>
          <a:p>
            <a:pPr lvl="1"/>
            <a:endParaRPr lang="en-US" dirty="0"/>
          </a:p>
          <a:p>
            <a:pPr lvl="1"/>
            <a:r>
              <a:rPr lang="en-US" dirty="0" smtClean="0"/>
              <a:t>(</a:t>
            </a:r>
            <a:r>
              <a:rPr lang="en-US" dirty="0"/>
              <a:t>b) </a:t>
            </a:r>
            <a:r>
              <a:rPr lang="en-US" dirty="0">
                <a:solidFill>
                  <a:srgbClr val="FF0000"/>
                </a:solidFill>
              </a:rPr>
              <a:t>If the property appraiser does not provide the information to the petitioner </a:t>
            </a:r>
            <a:r>
              <a:rPr lang="en-US" dirty="0"/>
              <a:t>within the time required by paragraph (2)(b), </a:t>
            </a:r>
            <a:r>
              <a:rPr lang="en-US" dirty="0">
                <a:solidFill>
                  <a:srgbClr val="FF0000"/>
                </a:solidFill>
              </a:rPr>
              <a:t>the hearing shall be rescheduled</a:t>
            </a:r>
            <a:r>
              <a:rPr lang="en-US" dirty="0"/>
              <a:t> to allow the petitioner additional time to review the property appraiser’s evidence.</a:t>
            </a:r>
          </a:p>
          <a:p>
            <a:pPr lvl="1"/>
            <a:endParaRPr lang="en-US" dirty="0" smtClean="0"/>
          </a:p>
        </p:txBody>
      </p:sp>
      <p:sp>
        <p:nvSpPr>
          <p:cNvPr id="3" name="Title 2"/>
          <p:cNvSpPr>
            <a:spLocks noGrp="1"/>
          </p:cNvSpPr>
          <p:nvPr>
            <p:ph type="title"/>
          </p:nvPr>
        </p:nvSpPr>
        <p:spPr/>
        <p:txBody>
          <a:bodyPr/>
          <a:lstStyle/>
          <a:p>
            <a:pPr algn="ctr"/>
            <a:r>
              <a:rPr lang="en-US" dirty="0" smtClean="0"/>
              <a:t>The Rules</a:t>
            </a:r>
            <a:endParaRPr lang="en-US" dirty="0"/>
          </a:p>
        </p:txBody>
      </p:sp>
    </p:spTree>
    <p:extLst>
      <p:ext uri="{BB962C8B-B14F-4D97-AF65-F5344CB8AC3E}">
        <p14:creationId xmlns:p14="http://schemas.microsoft.com/office/powerpoint/2010/main" val="123996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Don’t let the other party dictate the issue of the case.</a:t>
            </a:r>
          </a:p>
          <a:p>
            <a:r>
              <a:rPr lang="en-US" dirty="0" smtClean="0"/>
              <a:t>Don’t get into a debate on a cap rate, when the cost approach (that they didn’t do) is the best approach to value.</a:t>
            </a:r>
            <a:endParaRPr lang="en-US" dirty="0"/>
          </a:p>
        </p:txBody>
      </p:sp>
      <p:sp>
        <p:nvSpPr>
          <p:cNvPr id="3" name="Title 2"/>
          <p:cNvSpPr>
            <a:spLocks noGrp="1"/>
          </p:cNvSpPr>
          <p:nvPr>
            <p:ph type="title"/>
          </p:nvPr>
        </p:nvSpPr>
        <p:spPr/>
        <p:txBody>
          <a:bodyPr>
            <a:normAutofit/>
          </a:bodyPr>
          <a:lstStyle/>
          <a:p>
            <a:pPr algn="ctr"/>
            <a:r>
              <a:rPr lang="en-US" dirty="0" smtClean="0"/>
              <a:t>Dictating the Issues</a:t>
            </a:r>
            <a:endParaRPr lang="en-US" dirty="0"/>
          </a:p>
        </p:txBody>
      </p:sp>
    </p:spTree>
    <p:extLst>
      <p:ext uri="{BB962C8B-B14F-4D97-AF65-F5344CB8AC3E}">
        <p14:creationId xmlns:p14="http://schemas.microsoft.com/office/powerpoint/2010/main" val="28523203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874764" y="1481138"/>
            <a:ext cx="3394471" cy="4525962"/>
          </a:xfrm>
        </p:spPr>
      </p:pic>
      <p:sp>
        <p:nvSpPr>
          <p:cNvPr id="3" name="Title 2"/>
          <p:cNvSpPr>
            <a:spLocks noGrp="1"/>
          </p:cNvSpPr>
          <p:nvPr>
            <p:ph type="title"/>
          </p:nvPr>
        </p:nvSpPr>
        <p:spPr/>
        <p:txBody>
          <a:bodyPr>
            <a:normAutofit/>
          </a:bodyPr>
          <a:lstStyle/>
          <a:p>
            <a:pPr algn="ctr"/>
            <a:r>
              <a:rPr lang="en-US" dirty="0" smtClean="0"/>
              <a:t>Hearing Etiquette</a:t>
            </a:r>
            <a:endParaRPr lang="en-US" dirty="0"/>
          </a:p>
        </p:txBody>
      </p:sp>
    </p:spTree>
    <p:extLst>
      <p:ext uri="{BB962C8B-B14F-4D97-AF65-F5344CB8AC3E}">
        <p14:creationId xmlns:p14="http://schemas.microsoft.com/office/powerpoint/2010/main" val="166167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Hearing Etiquette</a:t>
            </a:r>
            <a:endParaRPr lang="en-US" dirty="0"/>
          </a:p>
        </p:txBody>
      </p:sp>
      <p:sp>
        <p:nvSpPr>
          <p:cNvPr id="2" name="Content Placeholder 1"/>
          <p:cNvSpPr>
            <a:spLocks noGrp="1"/>
          </p:cNvSpPr>
          <p:nvPr>
            <p:ph idx="1"/>
          </p:nvPr>
        </p:nvSpPr>
        <p:spPr/>
        <p:txBody>
          <a:bodyPr/>
          <a:lstStyle/>
          <a:p>
            <a:pPr marL="109728" indent="0">
              <a:buNone/>
            </a:pPr>
            <a:r>
              <a:rPr lang="en-US" dirty="0" smtClean="0"/>
              <a:t> Objections to evidence/testimony</a:t>
            </a:r>
          </a:p>
          <a:p>
            <a:pPr marL="393192" lvl="1" indent="0">
              <a:buNone/>
            </a:pPr>
            <a:r>
              <a:rPr lang="en-US" dirty="0" smtClean="0"/>
              <a:t>	Be reasonable</a:t>
            </a:r>
          </a:p>
          <a:p>
            <a:pPr marL="393192" lvl="1" indent="0">
              <a:buNone/>
            </a:pPr>
            <a:r>
              <a:rPr lang="en-US" dirty="0" smtClean="0"/>
              <a:t>	Testimony is evidence</a:t>
            </a:r>
            <a:endParaRPr lang="en-US" dirty="0"/>
          </a:p>
          <a:p>
            <a:pPr marL="109728" indent="0">
              <a:buNone/>
            </a:pPr>
            <a:r>
              <a:rPr lang="en-US" dirty="0"/>
              <a:t> </a:t>
            </a:r>
            <a:r>
              <a:rPr lang="en-US" dirty="0" smtClean="0"/>
              <a:t> Interrupting</a:t>
            </a:r>
          </a:p>
          <a:p>
            <a:pPr marL="393192" lvl="1" indent="0">
              <a:buNone/>
            </a:pPr>
            <a:r>
              <a:rPr lang="en-US" dirty="0" smtClean="0"/>
              <a:t>	Don’t  (unless its an evidence objection)</a:t>
            </a:r>
          </a:p>
          <a:p>
            <a:pPr marL="393192" lvl="1" indent="0">
              <a:buNone/>
            </a:pPr>
            <a:r>
              <a:rPr lang="en-US" dirty="0" smtClean="0"/>
              <a:t>	Letting them talk is the best strategy</a:t>
            </a:r>
          </a:p>
          <a:p>
            <a:pPr marL="393192" lvl="1" indent="0">
              <a:buNone/>
            </a:pPr>
            <a:r>
              <a:rPr lang="en-US" dirty="0" smtClean="0"/>
              <a:t>	Take notes/pay attention</a:t>
            </a:r>
          </a:p>
          <a:p>
            <a:pPr marL="393192" lvl="1" indent="0">
              <a:buNone/>
            </a:pPr>
            <a:r>
              <a:rPr lang="en-US" b="1" dirty="0" smtClean="0"/>
              <a:t>Talk to the Special Magistrate, not the other Party</a:t>
            </a:r>
          </a:p>
          <a:p>
            <a:pPr marL="393192" lvl="1" indent="0">
              <a:buNone/>
            </a:pPr>
            <a:r>
              <a:rPr lang="en-US" b="1" dirty="0" smtClean="0"/>
              <a:t>	</a:t>
            </a:r>
            <a:r>
              <a:rPr lang="en-US" dirty="0" smtClean="0"/>
              <a:t>You will never convince them</a:t>
            </a:r>
          </a:p>
          <a:p>
            <a:pPr marL="393192" lvl="1" indent="0">
              <a:buNone/>
            </a:pPr>
            <a:r>
              <a:rPr lang="en-US" dirty="0"/>
              <a:t>	</a:t>
            </a:r>
            <a:r>
              <a:rPr lang="en-US" dirty="0" smtClean="0"/>
              <a:t>It will only get ugly</a:t>
            </a:r>
          </a:p>
          <a:p>
            <a:pPr marL="393192" lvl="1" indent="0">
              <a:buNone/>
            </a:pPr>
            <a:r>
              <a:rPr lang="en-US" b="1" dirty="0"/>
              <a:t> </a:t>
            </a:r>
            <a:r>
              <a:rPr lang="en-US" b="1" dirty="0" smtClean="0"/>
              <a:t>  </a:t>
            </a:r>
          </a:p>
        </p:txBody>
      </p:sp>
    </p:spTree>
    <p:extLst>
      <p:ext uri="{BB962C8B-B14F-4D97-AF65-F5344CB8AC3E}">
        <p14:creationId xmlns:p14="http://schemas.microsoft.com/office/powerpoint/2010/main" val="423002741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174</TotalTime>
  <Words>1291</Words>
  <Application>Microsoft Office PowerPoint</Application>
  <PresentationFormat>On-screen Show (4:3)</PresentationFormat>
  <Paragraphs>136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Strategies for the Appraiser at VAB</vt:lpstr>
      <vt:lpstr>Jicarilla Apache Nation v. Rio Arriba County</vt:lpstr>
      <vt:lpstr>The Rules</vt:lpstr>
      <vt:lpstr>The Rules</vt:lpstr>
      <vt:lpstr>The Rules</vt:lpstr>
      <vt:lpstr>The Rules</vt:lpstr>
      <vt:lpstr>Dictating the Issues</vt:lpstr>
      <vt:lpstr>Hearing Etiquette</vt:lpstr>
      <vt:lpstr>Hearing Etiquette</vt:lpstr>
      <vt:lpstr>Presentation Skills</vt:lpstr>
      <vt:lpstr>Presentation Skills</vt:lpstr>
      <vt:lpstr>The 10,000 Ft. View</vt:lpstr>
      <vt:lpstr>Defending In Fee</vt:lpstr>
      <vt:lpstr>Cross Examination</vt:lpstr>
      <vt:lpstr>Cross Examination</vt:lpstr>
      <vt:lpstr>Cross Examination</vt:lpstr>
      <vt:lpstr>Using Authoritative Texts</vt:lpstr>
      <vt:lpstr>Rebuttal – What It is/What It Isn’t</vt:lpstr>
      <vt:lpstr>Top Five Appraisal and Legal Theories for Use at VAB</vt:lpstr>
      <vt:lpstr>Top Five Appraisal and Legal Theories for Use at VAB</vt:lpstr>
      <vt:lpstr>Top Five Appraisal and Legal Theories for Use at VAB</vt:lpstr>
      <vt:lpstr>Top Five Appraisal and Legal Theories for Use at VAB</vt:lpstr>
      <vt:lpstr>Top Five Appraisal and Legal Theories for Use at VAB</vt:lpstr>
      <vt:lpstr>Costs of Sale/1st and 8th Criteria</vt:lpstr>
      <vt:lpstr>Tales from the VAB</vt:lpstr>
      <vt:lpstr>The End</vt:lpstr>
    </vt:vector>
  </TitlesOfParts>
  <Company>property appraiser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for the Appraiser at VAB</dc:title>
  <dc:creator>Shepherd, William</dc:creator>
  <cp:lastModifiedBy>Shepherd, William</cp:lastModifiedBy>
  <cp:revision>11</cp:revision>
  <dcterms:created xsi:type="dcterms:W3CDTF">2018-10-01T15:20:20Z</dcterms:created>
  <dcterms:modified xsi:type="dcterms:W3CDTF">2018-10-01T20:30:00Z</dcterms:modified>
</cp:coreProperties>
</file>